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25_2BBDDFFB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12_A008CA4A.xml" ContentType="application/vnd.ms-powerpoint.comments+xml"/>
  <Override PartName="/ppt/notesSlides/notesSlide6.xml" ContentType="application/vnd.openxmlformats-officedocument.presentationml.notesSlide+xml"/>
  <Override PartName="/ppt/comments/modernComment_11C_757D5423.xml" ContentType="application/vnd.ms-powerpoint.comments+xml"/>
  <Override PartName="/ppt/notesSlides/notesSlide7.xml" ContentType="application/vnd.openxmlformats-officedocument.presentationml.notesSlide+xml"/>
  <Override PartName="/ppt/comments/modernComment_11D_DC5DAC50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0C_E65681B3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24_3AC15CA5.xml" ContentType="application/vnd.ms-powerpoint.comments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5"/>
  </p:notesMasterIdLst>
  <p:sldIdLst>
    <p:sldId id="256" r:id="rId6"/>
    <p:sldId id="293" r:id="rId7"/>
    <p:sldId id="297" r:id="rId8"/>
    <p:sldId id="282" r:id="rId9"/>
    <p:sldId id="274" r:id="rId10"/>
    <p:sldId id="284" r:id="rId11"/>
    <p:sldId id="285" r:id="rId12"/>
    <p:sldId id="296" r:id="rId13"/>
    <p:sldId id="283" r:id="rId14"/>
    <p:sldId id="268" r:id="rId15"/>
    <p:sldId id="271" r:id="rId16"/>
    <p:sldId id="269" r:id="rId17"/>
    <p:sldId id="292" r:id="rId18"/>
    <p:sldId id="287" r:id="rId19"/>
    <p:sldId id="290" r:id="rId20"/>
    <p:sldId id="288" r:id="rId21"/>
    <p:sldId id="289" r:id="rId22"/>
    <p:sldId id="286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576C2B-BE14-5A96-57A3-CFBF004A9D4A}" name="Becca Joyner" initials="BJ" userId="S::bjoyner@cafiresafecouncil.org::26ad0594-c7bd-4828-aba5-228ae20699a0" providerId="AD"/>
  <p188:author id="{1759512E-BF98-8CB9-F46A-795CD8E700EF}" name="Britney Munoz" initials="BM" userId="S::bmunoz@cafiresafecouncil.org::9e9c581c-7df3-4ca9-a59c-e525a4d11627" providerId="AD"/>
  <p188:author id="{CE26C83A-4EDB-ACCC-036C-CEC2CB6FFF82}" name="Brooke McAllister" initials="BM" userId="S::bmcallister@cafiresafecouncil.org::db3d55dc-4fae-4a84-baeb-53532e5dcdb0" providerId="AD"/>
  <p188:author id="{FB249CC3-843F-9DE6-A599-EA8CC5C5D60F}" name="Thomas Shumaker" initials="TS" userId="S::tshumaker@cafiresafecouncil.org::7a4f9b6b-af09-4288-9022-6d917df6f0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5886E-9A99-474F-8340-5EF3DE49AF82}" v="631" dt="2023-07-05T21:08:59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0C_E65681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6B2ADB-598D-4588-B9D9-6FC3D4D1094B}" authorId="{81576C2B-BE14-5A96-57A3-CFBF004A9D4A}" created="2023-06-29T19:43:27.248">
    <pc:sldMkLst xmlns:pc="http://schemas.microsoft.com/office/powerpoint/2013/main/command">
      <pc:docMk/>
      <pc:sldMk cId="3864428979" sldId="268"/>
    </pc:sldMkLst>
    <p188:txBody>
      <a:bodyPr/>
      <a:lstStyle/>
      <a:p>
        <a:r>
          <a:rPr lang="en-US"/>
          <a:t>[@Sara Kniss] confirm how to share video/audio for regional calls and be prepared to do so on behalf of RC's</a:t>
        </a:r>
      </a:p>
    </p188:txBody>
  </p188:cm>
</p188:cmLst>
</file>

<file path=ppt/comments/modernComment_112_A008CA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FC7CB0-E946-42CC-B26F-32AD32C6C17E}" authorId="{81576C2B-BE14-5A96-57A3-CFBF004A9D4A}" created="2023-06-29T19:37:01.285">
    <pc:sldMkLst xmlns:pc="http://schemas.microsoft.com/office/powerpoint/2013/main/command">
      <pc:docMk/>
      <pc:sldMk cId="2684930634" sldId="274"/>
    </pc:sldMkLst>
    <p188:replyLst>
      <p188:reply id="{D1C0A6DE-B199-4819-A353-99D056C6C172}" authorId="{81576C2B-BE14-5A96-57A3-CFBF004A9D4A}" created="2023-06-29T19:37:40.976">
        <p188:txBody>
          <a:bodyPr/>
          <a:lstStyle/>
          <a:p>
            <a:r>
              <a:rPr lang="en-US"/>
              <a:t>Background on clearinghouse
Introduce listos</a:t>
            </a:r>
          </a:p>
        </p188:txBody>
      </p188:reply>
    </p188:replyLst>
    <p188:txBody>
      <a:bodyPr/>
      <a:lstStyle/>
      <a:p>
        <a:r>
          <a:rPr lang="en-US"/>
          <a:t>[@Thomas Shumaker] please add your intro </a:t>
        </a:r>
      </a:p>
    </p188:txBody>
  </p188:cm>
  <p188:cm id="{E7B4200D-8A75-445F-91A0-29E27A1C9572}" authorId="{81576C2B-BE14-5A96-57A3-CFBF004A9D4A}" created="2023-07-05T15:54:21.87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84930634" sldId="274"/>
      <ac:spMk id="7" creationId="{296779E7-AC4C-9DB9-4C6E-070A57F245B6}"/>
    </ac:deMkLst>
    <p188:pos x="2471112" y="269524"/>
    <p188:txBody>
      <a:bodyPr/>
      <a:lstStyle/>
      <a:p>
        <a:r>
          <a:rPr lang="en-US"/>
          <a:t>[@Sara Kniss] can you grab Amber's photo?</a:t>
        </a:r>
      </a:p>
    </p188:txBody>
  </p188:cm>
</p188:cmLst>
</file>

<file path=ppt/comments/modernComment_11C_757D54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68374C-9E33-47DF-9065-B0A0B86DFCEC}" authorId="{81576C2B-BE14-5A96-57A3-CFBF004A9D4A}" created="2023-06-29T15:41:11.048">
    <pc:sldMkLst xmlns:pc="http://schemas.microsoft.com/office/powerpoint/2013/main/command">
      <pc:docMk/>
      <pc:sldMk cId="1971147811" sldId="284"/>
    </pc:sldMkLst>
    <p188:replyLst>
      <p188:reply id="{F08F21D5-9B02-4D34-8437-ED1D7CE6C898}" authorId="{81576C2B-BE14-5A96-57A3-CFBF004A9D4A}" created="2023-06-29T15:41:29.760">
        <p188:txBody>
          <a:bodyPr/>
          <a:lstStyle/>
          <a:p>
            <a:r>
              <a:rPr lang="en-US"/>
              <a:t>Thomas</a:t>
            </a:r>
          </a:p>
        </p188:txBody>
      </p188:reply>
      <p188:reply id="{C19928CE-DD0D-4486-AC8D-0DF7F041F61E}" authorId="{81576C2B-BE14-5A96-57A3-CFBF004A9D4A}" created="2023-06-29T15:42:45.026">
        <p188:txBody>
          <a:bodyPr/>
          <a:lstStyle/>
          <a:p>
            <a:r>
              <a:rPr lang="en-US"/>
              <a:t>Trailer &amp; toolkit materials </a:t>
            </a:r>
          </a:p>
        </p188:txBody>
      </p188:reply>
      <p188:reply id="{0CEE967A-38F6-45EA-B7C4-7EC39E046508}" authorId="{81576C2B-BE14-5A96-57A3-CFBF004A9D4A}" created="2023-06-29T19:41:48.368">
        <p188:txBody>
          <a:bodyPr/>
          <a:lstStyle/>
          <a:p>
            <a:r>
              <a:rPr lang="en-US"/>
              <a:t>[@Thomas Shumaker]  please review and confirm if anything additional is needed</a:t>
            </a:r>
          </a:p>
        </p188:txBody>
      </p188:reply>
    </p188:replyLst>
    <p188:txBody>
      <a:bodyPr/>
      <a:lstStyle/>
      <a:p>
        <a:r>
          <a:rPr lang="en-US"/>
          <a:t>Listos 2023 Award items</a:t>
        </a:r>
      </a:p>
    </p188:txBody>
  </p188:cm>
</p188:cmLst>
</file>

<file path=ppt/comments/modernComment_11D_DC5DAC5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FB45DD-4423-442D-8D61-DC5EE6F9FCC5}" authorId="{81576C2B-BE14-5A96-57A3-CFBF004A9D4A}" created="2023-06-29T19:41:58.465">
    <pc:sldMkLst xmlns:pc="http://schemas.microsoft.com/office/powerpoint/2013/main/command">
      <pc:docMk/>
      <pc:sldMk cId="3697126480" sldId="285"/>
    </pc:sldMkLst>
    <p188:txBody>
      <a:bodyPr/>
      <a:lstStyle/>
      <a:p>
        <a:r>
          <a:rPr lang="en-US"/>
          <a:t>[@Thomas Shumaker]   please review and confirm if anything additional is needed</a:t>
        </a:r>
      </a:p>
    </p188:txBody>
  </p188:cm>
</p188:cmLst>
</file>

<file path=ppt/comments/modernComment_124_3AC15C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CCD168-0DBD-4F8A-A4A4-0B3F348937D4}" authorId="{81576C2B-BE14-5A96-57A3-CFBF004A9D4A}" created="2023-06-29T19:44:15.964">
    <pc:sldMkLst xmlns:pc="http://schemas.microsoft.com/office/powerpoint/2013/main/command">
      <pc:docMk/>
      <pc:sldMk cId="985750693" sldId="292"/>
    </pc:sldMkLst>
    <p188:replyLst>
      <p188:reply id="{250885FC-0298-41C3-BE02-42F63A1D6152}" authorId="{CE26C83A-4EDB-ACCC-036C-CEC2CB6FFF82}" created="2023-06-29T22:25:29.433">
        <p188:txBody>
          <a:bodyPr/>
          <a:lstStyle/>
          <a:p>
            <a:r>
              <a:rPr lang="en-US"/>
              <a:t>[@Britney Munoz] [@Michael Wilson]  I added some idea prompts, what do you think?</a:t>
            </a:r>
          </a:p>
        </p188:txBody>
      </p188:reply>
    </p188:replyLst>
    <p188:txBody>
      <a:bodyPr/>
      <a:lstStyle/>
      <a:p>
        <a:r>
          <a:rPr lang="en-US"/>
          <a:t>[@Britney Munoz] [@Brooke McAllister] [@Michael Wilson]  Please review and finalize discussion questions</a:t>
        </a:r>
      </a:p>
    </p188:txBody>
  </p188:cm>
</p188:cmLst>
</file>

<file path=ppt/comments/modernComment_125_2BBDDF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DA6B95-D550-4C9E-9F42-160F1C049248}" authorId="{81576C2B-BE14-5A96-57A3-CFBF004A9D4A}" created="2023-06-29T18:28:24.850">
    <pc:sldMkLst xmlns:pc="http://schemas.microsoft.com/office/powerpoint/2013/main/command">
      <pc:docMk/>
      <pc:sldMk cId="733863931" sldId="293"/>
    </pc:sldMkLst>
    <p188:txBody>
      <a:bodyPr/>
      <a:lstStyle/>
      <a:p>
        <a:r>
          <a:rPr lang="en-US"/>
          <a:t>Move slides 9 &amp; 10 to claeringhouse section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F8E16-E24E-4370-B04A-24387D6C43C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9868-3849-4AAE-B69F-AE708C8C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3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 presenting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3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RC present/sara assist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8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RC Present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RC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7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RC Present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1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RC Present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RC Presenting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7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Thomas presenting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9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Thomas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0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Thomas presenting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2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 Presenting</a:t>
            </a:r>
          </a:p>
          <a:p>
            <a:r>
              <a:rPr lang="en-US" dirty="0"/>
              <a:t>3 trailers 5 k stipend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 Presenting </a:t>
            </a:r>
          </a:p>
          <a:p>
            <a:r>
              <a:rPr lang="en-US" dirty="0"/>
              <a:t>6 outreach kits 3 k stipend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4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RC’s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7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Guest 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9868-3849-4AAE-B69F-AE708C8CC4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FS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0875-F44B-4CD3-B326-07739123F3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90750"/>
            <a:ext cx="9144000" cy="1558494"/>
          </a:xfrm>
        </p:spPr>
        <p:txBody>
          <a:bodyPr anchor="b"/>
          <a:lstStyle>
            <a:lvl1pPr algn="ctr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A93FC-BCEC-483C-AEB7-119380548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13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9431B-3FC7-417F-A369-3E34DAEE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B07D6-F1B6-48DF-9209-76BE548F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AAF06-C475-4282-BF30-9E5553FA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373B6A6-7911-42FB-86DE-12FC77808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8" y="296973"/>
            <a:ext cx="1335027" cy="1847092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BB6FB439-4541-4728-A965-9FBC28266B1F}"/>
              </a:ext>
            </a:extLst>
          </p:cNvPr>
          <p:cNvSpPr/>
          <p:nvPr/>
        </p:nvSpPr>
        <p:spPr>
          <a:xfrm>
            <a:off x="177282" y="245697"/>
            <a:ext cx="11821885" cy="6461856"/>
          </a:xfrm>
          <a:prstGeom prst="flowChartProcess">
            <a:avLst/>
          </a:prstGeom>
          <a:noFill/>
          <a:ln w="38100">
            <a:solidFill>
              <a:srgbClr val="006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725B26-B3A7-4CB6-9C2E-6477555F0054}"/>
              </a:ext>
            </a:extLst>
          </p:cNvPr>
          <p:cNvCxnSpPr>
            <a:cxnSpLocks/>
          </p:cNvCxnSpPr>
          <p:nvPr/>
        </p:nvCxnSpPr>
        <p:spPr>
          <a:xfrm>
            <a:off x="1524000" y="541176"/>
            <a:ext cx="10145242" cy="5976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8AD31E-1853-46EB-AB37-9FB4A32C36C3}"/>
              </a:ext>
            </a:extLst>
          </p:cNvPr>
          <p:cNvCxnSpPr>
            <a:cxnSpLocks/>
          </p:cNvCxnSpPr>
          <p:nvPr/>
        </p:nvCxnSpPr>
        <p:spPr>
          <a:xfrm>
            <a:off x="436608" y="6487887"/>
            <a:ext cx="4525921" cy="0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81997A-5D7A-4C5A-8990-23777FC5C1FF}"/>
              </a:ext>
            </a:extLst>
          </p:cNvPr>
          <p:cNvCxnSpPr>
            <a:cxnSpLocks/>
          </p:cNvCxnSpPr>
          <p:nvPr/>
        </p:nvCxnSpPr>
        <p:spPr>
          <a:xfrm>
            <a:off x="11653935" y="541176"/>
            <a:ext cx="0" cy="5698658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907548-D388-4816-92EB-D0822B30B686}"/>
              </a:ext>
            </a:extLst>
          </p:cNvPr>
          <p:cNvCxnSpPr>
            <a:cxnSpLocks/>
          </p:cNvCxnSpPr>
          <p:nvPr/>
        </p:nvCxnSpPr>
        <p:spPr>
          <a:xfrm>
            <a:off x="423960" y="2190750"/>
            <a:ext cx="0" cy="4316187"/>
          </a:xfrm>
          <a:prstGeom prst="line">
            <a:avLst/>
          </a:prstGeom>
          <a:ln w="38100">
            <a:solidFill>
              <a:srgbClr val="FFB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CE8760-F611-4E25-BEB5-868594190ACE}"/>
              </a:ext>
            </a:extLst>
          </p:cNvPr>
          <p:cNvSpPr txBox="1"/>
          <p:nvPr/>
        </p:nvSpPr>
        <p:spPr>
          <a:xfrm>
            <a:off x="8573862" y="6239834"/>
            <a:ext cx="817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>
                <a:solidFill>
                  <a:srgbClr val="006C4B"/>
                </a:solidFill>
                <a:effectLst/>
                <a:latin typeface="Calibri" panose="020F0502020204030204" pitchFamily="34" charset="0"/>
              </a:rPr>
              <a:t>Inform. Empower. Mobilize. </a:t>
            </a:r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C7A5A503-F0F9-6B5E-8B40-E8D42C90C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8" y="296973"/>
            <a:ext cx="1335027" cy="1847092"/>
          </a:xfrm>
          <a:prstGeom prst="rect">
            <a:avLst/>
          </a:prstGeom>
        </p:spPr>
      </p:pic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27DFB416-FF87-4F62-06D1-6C7B7EE22A9F}"/>
              </a:ext>
            </a:extLst>
          </p:cNvPr>
          <p:cNvSpPr/>
          <p:nvPr userDrawn="1"/>
        </p:nvSpPr>
        <p:spPr>
          <a:xfrm>
            <a:off x="177282" y="245697"/>
            <a:ext cx="11821885" cy="6461856"/>
          </a:xfrm>
          <a:prstGeom prst="flowChartProcess">
            <a:avLst/>
          </a:prstGeom>
          <a:noFill/>
          <a:ln w="38100">
            <a:solidFill>
              <a:srgbClr val="006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6E6FD8-92FC-34D7-C96B-4D3A04446722}"/>
              </a:ext>
            </a:extLst>
          </p:cNvPr>
          <p:cNvCxnSpPr>
            <a:cxnSpLocks/>
          </p:cNvCxnSpPr>
          <p:nvPr userDrawn="1"/>
        </p:nvCxnSpPr>
        <p:spPr>
          <a:xfrm>
            <a:off x="1524000" y="541176"/>
            <a:ext cx="10145242" cy="5976"/>
          </a:xfrm>
          <a:prstGeom prst="line">
            <a:avLst/>
          </a:prstGeom>
          <a:ln w="38100">
            <a:solidFill>
              <a:srgbClr val="FFB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7C66AE-2F8D-E47B-7EAC-A866BC3EA79E}"/>
              </a:ext>
            </a:extLst>
          </p:cNvPr>
          <p:cNvCxnSpPr>
            <a:cxnSpLocks/>
          </p:cNvCxnSpPr>
          <p:nvPr userDrawn="1"/>
        </p:nvCxnSpPr>
        <p:spPr>
          <a:xfrm>
            <a:off x="436608" y="6487887"/>
            <a:ext cx="8016927" cy="0"/>
          </a:xfrm>
          <a:prstGeom prst="line">
            <a:avLst/>
          </a:prstGeom>
          <a:ln w="38100">
            <a:solidFill>
              <a:srgbClr val="FFB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BC0E2F-CC9B-E04B-F093-6FE88CDBC4BA}"/>
              </a:ext>
            </a:extLst>
          </p:cNvPr>
          <p:cNvCxnSpPr>
            <a:cxnSpLocks/>
          </p:cNvCxnSpPr>
          <p:nvPr userDrawn="1"/>
        </p:nvCxnSpPr>
        <p:spPr>
          <a:xfrm>
            <a:off x="11653935" y="541176"/>
            <a:ext cx="0" cy="5698658"/>
          </a:xfrm>
          <a:prstGeom prst="line">
            <a:avLst/>
          </a:prstGeom>
          <a:ln w="38100">
            <a:solidFill>
              <a:srgbClr val="FFB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F450F9-468D-28E9-C1A2-B0EDA13369C5}"/>
              </a:ext>
            </a:extLst>
          </p:cNvPr>
          <p:cNvCxnSpPr>
            <a:cxnSpLocks/>
          </p:cNvCxnSpPr>
          <p:nvPr userDrawn="1"/>
        </p:nvCxnSpPr>
        <p:spPr>
          <a:xfrm>
            <a:off x="423960" y="2190750"/>
            <a:ext cx="0" cy="4316187"/>
          </a:xfrm>
          <a:prstGeom prst="line">
            <a:avLst/>
          </a:prstGeom>
          <a:ln w="38100">
            <a:solidFill>
              <a:srgbClr val="FFB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02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7ABF-F3FA-4ECE-974E-B8524A05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B16E6-3C87-4E0C-8FA7-DF82D681D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067A-73AE-414B-B75D-0319FCD9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EAB87-1D8D-42D0-8F8E-F3D00166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119A2-4E9B-49AA-B001-8CCD0D61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9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807502-19C2-48CE-BAA7-9AC5312C4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756F2-4CAC-47E9-9638-F66F576DB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36EB1-459B-433C-9CC0-84049C1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534A4-ABCC-4BE9-98FF-0AAC15B6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BB16-FC20-48FC-9FC4-8D7AABE6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FS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0875-F44B-4CD3-B326-07739123F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0750"/>
            <a:ext cx="9144000" cy="1558494"/>
          </a:xfrm>
        </p:spPr>
        <p:txBody>
          <a:bodyPr anchor="b"/>
          <a:lstStyle>
            <a:lvl1pPr algn="ctr">
              <a:defRPr sz="6000" b="1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A93FC-BCEC-483C-AEB7-119380548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13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9431B-3FC7-417F-A369-3E34DAEE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B07D6-F1B6-48DF-9209-76BE548F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AAF06-C475-4282-BF30-9E5553FA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373B6A6-7911-42FB-86DE-12FC77808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8" y="296973"/>
            <a:ext cx="1335027" cy="1847092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BB6FB439-4541-4728-A965-9FBC28266B1F}"/>
              </a:ext>
            </a:extLst>
          </p:cNvPr>
          <p:cNvSpPr/>
          <p:nvPr/>
        </p:nvSpPr>
        <p:spPr>
          <a:xfrm>
            <a:off x="177282" y="245697"/>
            <a:ext cx="11821885" cy="6461856"/>
          </a:xfrm>
          <a:prstGeom prst="flowChartProcess">
            <a:avLst/>
          </a:prstGeom>
          <a:noFill/>
          <a:ln w="38100">
            <a:solidFill>
              <a:srgbClr val="006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725B26-B3A7-4CB6-9C2E-6477555F0054}"/>
              </a:ext>
            </a:extLst>
          </p:cNvPr>
          <p:cNvCxnSpPr>
            <a:cxnSpLocks/>
          </p:cNvCxnSpPr>
          <p:nvPr/>
        </p:nvCxnSpPr>
        <p:spPr>
          <a:xfrm>
            <a:off x="1524000" y="541176"/>
            <a:ext cx="10145242" cy="5976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8AD31E-1853-46EB-AB37-9FB4A32C36C3}"/>
              </a:ext>
            </a:extLst>
          </p:cNvPr>
          <p:cNvCxnSpPr>
            <a:cxnSpLocks/>
          </p:cNvCxnSpPr>
          <p:nvPr/>
        </p:nvCxnSpPr>
        <p:spPr>
          <a:xfrm>
            <a:off x="436608" y="6487887"/>
            <a:ext cx="7975872" cy="0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81997A-5D7A-4C5A-8990-23777FC5C1FF}"/>
              </a:ext>
            </a:extLst>
          </p:cNvPr>
          <p:cNvCxnSpPr>
            <a:cxnSpLocks/>
          </p:cNvCxnSpPr>
          <p:nvPr/>
        </p:nvCxnSpPr>
        <p:spPr>
          <a:xfrm>
            <a:off x="11653935" y="541176"/>
            <a:ext cx="0" cy="5698658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907548-D388-4816-92EB-D0822B30B686}"/>
              </a:ext>
            </a:extLst>
          </p:cNvPr>
          <p:cNvCxnSpPr>
            <a:cxnSpLocks/>
          </p:cNvCxnSpPr>
          <p:nvPr/>
        </p:nvCxnSpPr>
        <p:spPr>
          <a:xfrm>
            <a:off x="423960" y="2190750"/>
            <a:ext cx="0" cy="4316187"/>
          </a:xfrm>
          <a:prstGeom prst="line">
            <a:avLst/>
          </a:prstGeom>
          <a:ln w="38100">
            <a:solidFill>
              <a:srgbClr val="FFB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CE8760-F611-4E25-BEB5-868594190ACE}"/>
              </a:ext>
            </a:extLst>
          </p:cNvPr>
          <p:cNvSpPr txBox="1"/>
          <p:nvPr/>
        </p:nvSpPr>
        <p:spPr>
          <a:xfrm>
            <a:off x="8610599" y="6239834"/>
            <a:ext cx="452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>
                <a:solidFill>
                  <a:srgbClr val="006C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Inform. Empower. Mobilize. </a:t>
            </a:r>
            <a:endParaRPr lang="en-US" sz="1800">
              <a:solidFill>
                <a:srgbClr val="006C4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1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FS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9884-6801-4F4F-AE6C-3007BE65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82" y="700496"/>
            <a:ext cx="9430995" cy="1325563"/>
          </a:xfrm>
        </p:spPr>
        <p:txBody>
          <a:bodyPr/>
          <a:lstStyle>
            <a:lvl1pPr>
              <a:defRPr b="1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2439F-A1D5-4BA0-A484-B0AF34AE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121" y="2253621"/>
            <a:ext cx="9490817" cy="39862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8138992-03B7-4C03-AA63-5E1D2DAA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8" y="314065"/>
            <a:ext cx="1335027" cy="1847092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97035D74-745E-4A80-B41B-698FA4EC3A8A}"/>
              </a:ext>
            </a:extLst>
          </p:cNvPr>
          <p:cNvSpPr/>
          <p:nvPr/>
        </p:nvSpPr>
        <p:spPr>
          <a:xfrm>
            <a:off x="177282" y="245697"/>
            <a:ext cx="11821885" cy="6461856"/>
          </a:xfrm>
          <a:prstGeom prst="flowChartProcess">
            <a:avLst/>
          </a:prstGeom>
          <a:noFill/>
          <a:ln w="38100">
            <a:solidFill>
              <a:srgbClr val="006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65916-0206-4653-968D-356191F2DBD8}"/>
              </a:ext>
            </a:extLst>
          </p:cNvPr>
          <p:cNvCxnSpPr>
            <a:cxnSpLocks/>
          </p:cNvCxnSpPr>
          <p:nvPr/>
        </p:nvCxnSpPr>
        <p:spPr>
          <a:xfrm>
            <a:off x="1640793" y="541176"/>
            <a:ext cx="10028449" cy="5976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D1961-0B97-4D55-A045-495F4EE019EB}"/>
              </a:ext>
            </a:extLst>
          </p:cNvPr>
          <p:cNvCxnSpPr>
            <a:cxnSpLocks/>
          </p:cNvCxnSpPr>
          <p:nvPr/>
        </p:nvCxnSpPr>
        <p:spPr>
          <a:xfrm>
            <a:off x="436608" y="6487887"/>
            <a:ext cx="8094744" cy="0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34EC03-BA43-429F-89BF-8F6FA63B4761}"/>
              </a:ext>
            </a:extLst>
          </p:cNvPr>
          <p:cNvCxnSpPr>
            <a:cxnSpLocks/>
          </p:cNvCxnSpPr>
          <p:nvPr/>
        </p:nvCxnSpPr>
        <p:spPr>
          <a:xfrm>
            <a:off x="11653935" y="541176"/>
            <a:ext cx="0" cy="5698658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6BA877-6318-409E-B095-1D231A0C572C}"/>
              </a:ext>
            </a:extLst>
          </p:cNvPr>
          <p:cNvCxnSpPr>
            <a:cxnSpLocks/>
          </p:cNvCxnSpPr>
          <p:nvPr/>
        </p:nvCxnSpPr>
        <p:spPr>
          <a:xfrm>
            <a:off x="423960" y="2190750"/>
            <a:ext cx="0" cy="4316187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D58331-8B77-4EC2-A13B-FC4AEC3E50D9}"/>
              </a:ext>
            </a:extLst>
          </p:cNvPr>
          <p:cNvSpPr txBox="1"/>
          <p:nvPr/>
        </p:nvSpPr>
        <p:spPr>
          <a:xfrm>
            <a:off x="8609053" y="6239834"/>
            <a:ext cx="452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>
                <a:solidFill>
                  <a:srgbClr val="006C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Inform. Empower. Mobilize. </a:t>
            </a:r>
            <a:endParaRPr lang="en-US" sz="1800">
              <a:solidFill>
                <a:srgbClr val="006C4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C424-2D71-4093-AA71-3E9F3EBA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672A9-8B7C-4792-89C7-98FDB5265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4268-B00A-472B-A445-D620EFA3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FB5DC-C3F3-413D-B541-1481577B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B1CF-1452-43AC-9707-1F2EB4E4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59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8A58-DE6D-47B2-A2D2-3F9F0F4E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B304-1D0E-4C9C-92B7-5B64CB524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DF07C-749C-4607-A9B6-7C334B5D3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E5F59-B132-4EB6-A6B2-48B78F15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86D54-51FD-4BB0-ABEC-883E71E6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C908-D7CF-49C4-9C1B-BAA1E0A2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0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EE2A-11AA-485A-8398-279EB791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D2EE8-AC75-43D5-B486-33804454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F64D1-A91A-4741-9483-592D9001B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8FE4E-2771-42A2-90B4-22E66EAFF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F9177-473A-40F5-B7FF-94D5DFFBB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31EB7-9FDC-4E92-A8E9-C1BE742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5CD3C-831D-4BBE-8462-114AF344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76EBF-8874-4DBE-8E9D-7EBB9D7D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9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EE03-4B63-4B60-9FF7-5A3D441A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23BE1-9CC1-479E-9F0D-948267B5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D98-0E20-475C-9F6B-4D0374C4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CA13B-77E1-4D2C-9CF5-87992AC1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0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8F568-B885-4052-BF94-0EDB5E94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BD288-7DF5-4DD7-9ABC-1EB43C91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FB5FA-F583-4325-9CF5-7E0B7140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96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D902-3348-49EC-A46F-232651C0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26D73-AA04-439F-87BE-B9D2C9DE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498DC-B4CD-4453-A187-FCE4F256F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CD874-FA25-41FE-8377-1F4C9FF7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0D9E2-4BBB-4A0D-93DA-4FBA027F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7B512-7310-4DB2-9D0C-1E360038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FS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9884-6801-4F4F-AE6C-3007BE65F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2982" y="700496"/>
            <a:ext cx="9430995" cy="1325563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2439F-A1D5-4BA0-A484-B0AF34AE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982" y="2246795"/>
            <a:ext cx="9490817" cy="398621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8138992-03B7-4C03-AA63-5E1D2DAA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8" y="314065"/>
            <a:ext cx="1335027" cy="1847092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97035D74-745E-4A80-B41B-698FA4EC3A8A}"/>
              </a:ext>
            </a:extLst>
          </p:cNvPr>
          <p:cNvSpPr/>
          <p:nvPr/>
        </p:nvSpPr>
        <p:spPr>
          <a:xfrm>
            <a:off x="177282" y="245697"/>
            <a:ext cx="11821885" cy="6461856"/>
          </a:xfrm>
          <a:prstGeom prst="flowChartProcess">
            <a:avLst/>
          </a:prstGeom>
          <a:noFill/>
          <a:ln w="38100">
            <a:solidFill>
              <a:srgbClr val="006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65916-0206-4653-968D-356191F2DBD8}"/>
              </a:ext>
            </a:extLst>
          </p:cNvPr>
          <p:cNvCxnSpPr>
            <a:cxnSpLocks/>
          </p:cNvCxnSpPr>
          <p:nvPr/>
        </p:nvCxnSpPr>
        <p:spPr>
          <a:xfrm>
            <a:off x="1640793" y="541176"/>
            <a:ext cx="10028449" cy="5976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D1961-0B97-4D55-A045-495F4EE019EB}"/>
              </a:ext>
            </a:extLst>
          </p:cNvPr>
          <p:cNvCxnSpPr>
            <a:cxnSpLocks/>
          </p:cNvCxnSpPr>
          <p:nvPr/>
        </p:nvCxnSpPr>
        <p:spPr>
          <a:xfrm>
            <a:off x="436608" y="6487887"/>
            <a:ext cx="4525921" cy="0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34EC03-BA43-429F-89BF-8F6FA63B4761}"/>
              </a:ext>
            </a:extLst>
          </p:cNvPr>
          <p:cNvCxnSpPr>
            <a:cxnSpLocks/>
          </p:cNvCxnSpPr>
          <p:nvPr/>
        </p:nvCxnSpPr>
        <p:spPr>
          <a:xfrm>
            <a:off x="11653935" y="541176"/>
            <a:ext cx="0" cy="5698658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6BA877-6318-409E-B095-1D231A0C572C}"/>
              </a:ext>
            </a:extLst>
          </p:cNvPr>
          <p:cNvCxnSpPr>
            <a:cxnSpLocks/>
          </p:cNvCxnSpPr>
          <p:nvPr/>
        </p:nvCxnSpPr>
        <p:spPr>
          <a:xfrm>
            <a:off x="423960" y="2190750"/>
            <a:ext cx="0" cy="4316187"/>
          </a:xfrm>
          <a:prstGeom prst="line">
            <a:avLst/>
          </a:prstGeom>
          <a:ln w="38100">
            <a:solidFill>
              <a:srgbClr val="FFB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D58331-8B77-4EC2-A13B-FC4AEC3E50D9}"/>
              </a:ext>
            </a:extLst>
          </p:cNvPr>
          <p:cNvSpPr txBox="1"/>
          <p:nvPr/>
        </p:nvSpPr>
        <p:spPr>
          <a:xfrm>
            <a:off x="8513063" y="6239834"/>
            <a:ext cx="4621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>
                <a:solidFill>
                  <a:srgbClr val="006C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Inform. Empower. Mobilize. </a:t>
            </a:r>
            <a:endParaRPr lang="en-US" sz="1800">
              <a:solidFill>
                <a:srgbClr val="006C4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B48DB96-4B44-5FAD-F862-1FC4E83FE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8" y="314065"/>
            <a:ext cx="1335027" cy="1847092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E339F3AB-C9B5-3A70-F0D1-0E8840C395F3}"/>
              </a:ext>
            </a:extLst>
          </p:cNvPr>
          <p:cNvSpPr/>
          <p:nvPr userDrawn="1"/>
        </p:nvSpPr>
        <p:spPr>
          <a:xfrm>
            <a:off x="177282" y="245697"/>
            <a:ext cx="11821885" cy="6461856"/>
          </a:xfrm>
          <a:prstGeom prst="flowChartProcess">
            <a:avLst/>
          </a:prstGeom>
          <a:noFill/>
          <a:ln w="38100">
            <a:solidFill>
              <a:srgbClr val="006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0C5C20-B884-D02E-1265-85D9F4F8EB11}"/>
              </a:ext>
            </a:extLst>
          </p:cNvPr>
          <p:cNvCxnSpPr>
            <a:cxnSpLocks/>
          </p:cNvCxnSpPr>
          <p:nvPr userDrawn="1"/>
        </p:nvCxnSpPr>
        <p:spPr>
          <a:xfrm>
            <a:off x="1640793" y="541176"/>
            <a:ext cx="10028449" cy="5976"/>
          </a:xfrm>
          <a:prstGeom prst="line">
            <a:avLst/>
          </a:prstGeom>
          <a:ln w="38100">
            <a:solidFill>
              <a:srgbClr val="FFB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7C6B20-E4C6-E222-64EA-DBC6813130EF}"/>
              </a:ext>
            </a:extLst>
          </p:cNvPr>
          <p:cNvCxnSpPr>
            <a:cxnSpLocks/>
          </p:cNvCxnSpPr>
          <p:nvPr userDrawn="1"/>
        </p:nvCxnSpPr>
        <p:spPr>
          <a:xfrm>
            <a:off x="436608" y="6487887"/>
            <a:ext cx="7966728" cy="0"/>
          </a:xfrm>
          <a:prstGeom prst="line">
            <a:avLst/>
          </a:prstGeom>
          <a:ln w="38100">
            <a:solidFill>
              <a:srgbClr val="FFB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7D8A7A-6DF1-EBEA-54F1-FB2684A738B2}"/>
              </a:ext>
            </a:extLst>
          </p:cNvPr>
          <p:cNvCxnSpPr>
            <a:cxnSpLocks/>
          </p:cNvCxnSpPr>
          <p:nvPr userDrawn="1"/>
        </p:nvCxnSpPr>
        <p:spPr>
          <a:xfrm>
            <a:off x="11653935" y="541176"/>
            <a:ext cx="0" cy="5698658"/>
          </a:xfrm>
          <a:prstGeom prst="line">
            <a:avLst/>
          </a:prstGeom>
          <a:ln w="38100">
            <a:solidFill>
              <a:srgbClr val="FFB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84D083-2F78-1A01-D8C2-B7C0E4B7AB45}"/>
              </a:ext>
            </a:extLst>
          </p:cNvPr>
          <p:cNvCxnSpPr>
            <a:cxnSpLocks/>
          </p:cNvCxnSpPr>
          <p:nvPr userDrawn="1"/>
        </p:nvCxnSpPr>
        <p:spPr>
          <a:xfrm>
            <a:off x="423960" y="2190750"/>
            <a:ext cx="0" cy="4316187"/>
          </a:xfrm>
          <a:prstGeom prst="line">
            <a:avLst/>
          </a:prstGeom>
          <a:ln w="38100">
            <a:solidFill>
              <a:srgbClr val="FFB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54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716E-9623-4D2C-AE47-30E33421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F4889-9E6B-4A9A-8852-4116208F3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58141-5B0E-40DB-8503-BFB945976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5CFA2-B816-4814-9F8F-569FE929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4874F-F1A4-4098-9C0D-8E840052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CB016-1CDA-4FC5-B828-B0894511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88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7ABF-F3FA-4ECE-974E-B8524A05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B16E6-3C87-4E0C-8FA7-DF82D681D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067A-73AE-414B-B75D-0319FCD9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EAB87-1D8D-42D0-8F8E-F3D00166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119A2-4E9B-49AA-B001-8CCD0D61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50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807502-19C2-48CE-BAA7-9AC5312C4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756F2-4CAC-47E9-9638-F66F576DB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36EB1-459B-433C-9CC0-84049C1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534A4-ABCC-4BE9-98FF-0AAC15B6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BB16-FC20-48FC-9FC4-8D7AABE6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C424-2D71-4093-AA71-3E9F3EBAE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672A9-8B7C-4792-89C7-98FDB5265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4268-B00A-472B-A445-D620EFA3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FB5DC-C3F3-413D-B541-1481577B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B1CF-1452-43AC-9707-1F2EB4E4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8A58-DE6D-47B2-A2D2-3F9F0F4E8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B304-1D0E-4C9C-92B7-5B64CB524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DF07C-749C-4607-A9B6-7C334B5D3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E5F59-B132-4EB6-A6B2-48B78F15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86D54-51FD-4BB0-ABEC-883E71E6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C908-D7CF-49C4-9C1B-BAA1E0A2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4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EE2A-11AA-485A-8398-279EB7916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D2EE8-AC75-43D5-B486-33804454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F64D1-A91A-4741-9483-592D9001B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8FE4E-2771-42A2-90B4-22E66EAFF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F9177-473A-40F5-B7FF-94D5DFFBB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31EB7-9FDC-4E92-A8E9-C1BE742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5CD3C-831D-4BBE-8462-114AF344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76EBF-8874-4DBE-8E9D-7EBB9D7D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EE03-4B63-4B60-9FF7-5A3D441A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23BE1-9CC1-479E-9F0D-948267B5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D98-0E20-475C-9F6B-4D0374C4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CA13B-77E1-4D2C-9CF5-87992AC1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8F568-B885-4052-BF94-0EDB5E94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BD288-7DF5-4DD7-9ABC-1EB43C91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FB5FA-F583-4325-9CF5-7E0B7140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D902-3348-49EC-A46F-232651C0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26D73-AA04-439F-87BE-B9D2C9DE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498DC-B4CD-4453-A187-FCE4F256F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CD874-FA25-41FE-8377-1F4C9FF7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0D9E2-4BBB-4A0D-93DA-4FBA027F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7B512-7310-4DB2-9D0C-1E360038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716E-9623-4D2C-AE47-30E33421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F4889-9E6B-4A9A-8852-4116208F3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58141-5B0E-40DB-8503-BFB945976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5CFA2-B816-4814-9F8F-569FE929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4874F-F1A4-4098-9C0D-8E840052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CB016-1CDA-4FC5-B828-B0894511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CF299-53DC-42E4-8F1D-1222C333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52C27-026E-443F-AD14-B657D9F7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4CE0B-4734-4159-B0DB-F758BB86D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33C39-3A6F-4359-BA24-6CF4D1BDC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99D6C-398F-4662-9047-948A795B0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0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CF299-53DC-42E4-8F1D-1222C333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52C27-026E-443F-AD14-B657D9F7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4CE0B-4734-4159-B0DB-F758BB86D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6B79-90F6-48B1-A953-2BDBAB5A550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33C39-3A6F-4359-BA24-6CF4D1BDC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99D6C-398F-4662-9047-948A795B0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9B5E-3A92-49CC-9514-4EEF9ADF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E65681B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L-VnB8IKA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4_3AC15CA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5_2BBDDFFB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shumaker@cafiresafecouncil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A008CA4A.xml"/><Relationship Id="rId7" Type="http://schemas.openxmlformats.org/officeDocument/2006/relationships/hyperlink" Target="mailto:agardner@cafiresafecounil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Tshumaker@cafiresafecouncil.org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C_757D54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DC5DAC50.xml"/><Relationship Id="rId7" Type="http://schemas.openxmlformats.org/officeDocument/2006/relationships/hyperlink" Target="https://cafiresafecouncil.org/resources/community-wildfire-practitioner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stoscalifornia.org/disaster-readiness/" TargetMode="External"/><Relationship Id="rId5" Type="http://schemas.openxmlformats.org/officeDocument/2006/relationships/hyperlink" Target="https://www.listoscalifornia.org/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stoscalifornia.org/" TargetMode="External"/><Relationship Id="rId7" Type="http://schemas.openxmlformats.org/officeDocument/2006/relationships/hyperlink" Target="https://www.listoscalifornia.org/resources/?_resource_formats=vide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stoscalifornia.org/resources/?_paged=3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listoscalifornia.org/resourc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D1BA-4DA4-4D68-AFC2-793E674F9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EQUIPMENT &amp; OUTREACH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1DA87-1C62-4D33-90D3-3F7185ABE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TRAILERS, TOOLKITS, AND TRAINING</a:t>
            </a:r>
          </a:p>
        </p:txBody>
      </p:sp>
    </p:spTree>
    <p:extLst>
      <p:ext uri="{BB962C8B-B14F-4D97-AF65-F5344CB8AC3E}">
        <p14:creationId xmlns:p14="http://schemas.microsoft.com/office/powerpoint/2010/main" val="405454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1201-CF0D-AB35-122B-B3B3AC17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HARDENING &amp; DEFENSIBLE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D1A4-6E1D-9BF7-4ABB-9CF23689E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983" y="2246795"/>
            <a:ext cx="8647702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3500" b="1">
              <a:ea typeface="Source Sans Pro"/>
              <a:cs typeface="Arial"/>
            </a:endParaRPr>
          </a:p>
          <a:p>
            <a:pPr marL="0" indent="0" algn="ctr">
              <a:buNone/>
            </a:pPr>
            <a:r>
              <a:rPr lang="en-US" sz="3500" b="1">
                <a:ea typeface="Source Sans Pro"/>
                <a:cs typeface="Arial"/>
              </a:rPr>
              <a:t>LISTOS Trailer Program Mendocino FSC Success Stories:  </a:t>
            </a:r>
          </a:p>
          <a:p>
            <a:pPr marL="457200" lvl="1" indent="0" algn="ctr">
              <a:buNone/>
            </a:pPr>
            <a:r>
              <a:rPr lang="en-US" sz="2800">
                <a:ea typeface="+mn-lt"/>
                <a:cs typeface="+mn-lt"/>
                <a:hlinkClick r:id="rId4"/>
              </a:rPr>
              <a:t>https://www.youtube.com/watch?v=DL-VnB8IKAg</a:t>
            </a:r>
            <a:endParaRPr lang="en-US" sz="2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4289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FE9FDE6-BDAF-9649-3624-DAE974B86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" t="4540" r="2236" b="4349"/>
          <a:stretch/>
        </p:blipFill>
        <p:spPr>
          <a:xfrm>
            <a:off x="1219199" y="2246795"/>
            <a:ext cx="9753601" cy="3976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CB5AB0-A789-9703-445D-5C3FF0BD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VEHICLES AND EQUIPMENT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239DB-7D3E-F188-7B4C-0B89EA04B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>
              <a:solidFill>
                <a:srgbClr val="262626"/>
              </a:solidFill>
              <a:ea typeface="+mn-lt"/>
              <a:cs typeface="Arial"/>
            </a:endParaRP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3799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4186-3DEC-1AB8-CBD8-47C08993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OUTREACH MINI TEACH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18F10-437E-1D49-6A6A-37302FB73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247" y="2374614"/>
            <a:ext cx="6140476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>
                <a:ea typeface="Source Sans Pro"/>
                <a:cs typeface="Arial"/>
              </a:rPr>
              <a:t>Trailer Towing Safety Tips </a:t>
            </a:r>
          </a:p>
          <a:p>
            <a:r>
              <a:rPr lang="en-US">
                <a:ea typeface="Source Sans Pro"/>
                <a:cs typeface="Arial"/>
              </a:rPr>
              <a:t>July is Equipment Safety Month through CWCG</a:t>
            </a:r>
          </a:p>
          <a:p>
            <a:pPr lvl="1"/>
            <a:r>
              <a:rPr lang="en-US">
                <a:ea typeface="Source Sans Pro"/>
                <a:cs typeface="Arial"/>
              </a:rPr>
              <a:t>When towing any trailer utilize the following safety considerations:</a:t>
            </a:r>
          </a:p>
          <a:p>
            <a:pPr lvl="2"/>
            <a:r>
              <a:rPr lang="en-US">
                <a:ea typeface="Source Sans Pro"/>
                <a:cs typeface="Arial"/>
              </a:rPr>
              <a:t>Chain Covers (One less spark):  </a:t>
            </a:r>
          </a:p>
          <a:p>
            <a:pPr lvl="2"/>
            <a:r>
              <a:rPr lang="en-US">
                <a:latin typeface="Source Sans Pro"/>
                <a:ea typeface="Source Sans Pro"/>
                <a:cs typeface="Arial"/>
              </a:rPr>
              <a:t>Twist and Cross Chains:</a:t>
            </a:r>
          </a:p>
          <a:p>
            <a:pPr lvl="2"/>
            <a:r>
              <a:rPr lang="en-US">
                <a:latin typeface="Source Sans Pro"/>
                <a:ea typeface="Source Sans Pro"/>
                <a:cs typeface="Arial"/>
              </a:rPr>
              <a:t>Check Tires, Wheels, Barings, Brakes: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2E6E0AB-9715-C2D6-DFD7-3A9C1A1BE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221" y="3352800"/>
            <a:ext cx="2635714" cy="26357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FAF0937-9A7F-EB78-F812-B82431A1B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372" y="779154"/>
            <a:ext cx="3051767" cy="3051767"/>
          </a:xfrm>
          <a:prstGeom prst="rect">
            <a:avLst/>
          </a:prstGeom>
        </p:spPr>
      </p:pic>
      <p:pic>
        <p:nvPicPr>
          <p:cNvPr id="4" name="Picture 6" descr="A picture containing candle, orange, light&#10;&#10;Description automatically generated">
            <a:extLst>
              <a:ext uri="{FF2B5EF4-FFF2-40B4-BE49-F238E27FC236}">
                <a16:creationId xmlns:a16="http://schemas.microsoft.com/office/drawing/2014/main" id="{98E9A0DA-F31B-A625-12F9-95CD1D366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10" y="3752263"/>
            <a:ext cx="2743200" cy="15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4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1EA31-54F8-2FAC-7914-9CA4A85E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 &amp; PROGRAM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FF1FB-64C0-1440-D45E-79E4C8488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982" y="1818861"/>
            <a:ext cx="9490817" cy="4414147"/>
          </a:xfrm>
        </p:spPr>
        <p:txBody>
          <a:bodyPr>
            <a:normAutofit lnSpcReduction="10000"/>
          </a:bodyPr>
          <a:lstStyle/>
          <a:p>
            <a:r>
              <a:rPr lang="en-US"/>
              <a:t>What do you envision to be your FSC’s  needs? </a:t>
            </a:r>
          </a:p>
          <a:p>
            <a:pPr lvl="1"/>
            <a:r>
              <a:rPr lang="en-US"/>
              <a:t>Equipment funding?</a:t>
            </a:r>
          </a:p>
          <a:p>
            <a:pPr lvl="1"/>
            <a:r>
              <a:rPr lang="en-US"/>
              <a:t>Project management?</a:t>
            </a:r>
          </a:p>
          <a:p>
            <a:pPr lvl="1"/>
            <a:r>
              <a:rPr lang="en-US"/>
              <a:t>Equipment training?</a:t>
            </a:r>
          </a:p>
          <a:p>
            <a:r>
              <a:rPr lang="en-US"/>
              <a:t>How can CFSC assist with filling those needs?</a:t>
            </a:r>
          </a:p>
          <a:p>
            <a:pPr lvl="1"/>
            <a:r>
              <a:rPr lang="en-US"/>
              <a:t>Training, Certifications, network opportunities?</a:t>
            </a:r>
          </a:p>
          <a:p>
            <a:pPr lvl="1"/>
            <a:r>
              <a:rPr lang="en-US"/>
              <a:t>Grant writing webinar?</a:t>
            </a:r>
          </a:p>
          <a:p>
            <a:r>
              <a:rPr lang="en-US"/>
              <a:t>What are the groundbreaking project needs? </a:t>
            </a:r>
          </a:p>
          <a:p>
            <a:pPr lvl="1"/>
            <a:r>
              <a:rPr lang="en-US"/>
              <a:t>CEQA/NEPA/EIR’s?</a:t>
            </a:r>
          </a:p>
          <a:p>
            <a:pPr lvl="1"/>
            <a:r>
              <a:rPr lang="en-US"/>
              <a:t>Manpower?</a:t>
            </a:r>
          </a:p>
          <a:p>
            <a:pPr lvl="1"/>
            <a:r>
              <a:rPr lang="en-US"/>
              <a:t>Equipment ?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06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7F1F-2927-90D8-5B38-2329F403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LISTOS! REQUIREMENTS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FF12-D71B-D4A5-BE31-7676429E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cs typeface="Arial"/>
              </a:rPr>
              <a:t>All subgrantees will be required to complete the following activities: </a:t>
            </a:r>
            <a:endParaRPr lang="en-US" b="1"/>
          </a:p>
          <a:p>
            <a:pPr marL="514350" indent="-514350">
              <a:buFont typeface="+mj-lt"/>
              <a:buAutoNum type="arabicPeriod"/>
            </a:pPr>
            <a:r>
              <a:rPr lang="en-US">
                <a:cs typeface="Arial"/>
              </a:rPr>
              <a:t>Participate in 1 post award webinar to review subgrant project deliverables, funding stipulations, data collection/reporting requirements, and deadlines. </a:t>
            </a:r>
            <a:endParaRPr lang="en-US">
              <a:ea typeface="Source Sans Pr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>
                <a:cs typeface="Arial"/>
              </a:rPr>
              <a:t>Participate in 1 CFSC-hosted training webinar on how to integrate LISTOS California Program materials into their program and outreach efforts. </a:t>
            </a:r>
            <a:endParaRPr lang="en-US">
              <a:ea typeface="Source Sans Pr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>
                <a:cs typeface="Arial"/>
              </a:rPr>
              <a:t>Attend quarterly subgrantee meetings for peer-to-peer learning and submit quarterly    programmatic progress reports. </a:t>
            </a:r>
            <a:endParaRPr lang="en-US">
              <a:ea typeface="Source Sans Pro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6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7F1F-2927-90D8-5B38-2329F403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LISTOS! REQUIREMENTS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FF12-D71B-D4A5-BE31-7676429E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>
                <a:cs typeface="Arial"/>
              </a:rPr>
              <a:t>Host 1 conversation to identify disaster preparedness needs of their community for integration into local county emergency plans. </a:t>
            </a:r>
            <a:endParaRPr lang="en-US"/>
          </a:p>
          <a:p>
            <a:pPr marL="514350" indent="-514350">
              <a:buFont typeface="+mj-lt"/>
              <a:buAutoNum type="arabicPeriod" startAt="4"/>
            </a:pPr>
            <a:r>
              <a:rPr lang="en-US">
                <a:cs typeface="Arial"/>
              </a:rPr>
              <a:t>Conduct a minimum of 1 outreach event during the project period. </a:t>
            </a:r>
            <a:endParaRPr lang="en-US">
              <a:ea typeface="Source Sans Pro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>
                <a:cs typeface="Arial"/>
              </a:rPr>
              <a:t>Create a minimum of 1 online post (via social media or website) to promote wildfire preparedness using the LISTOS California strategies/framework. </a:t>
            </a:r>
            <a:endParaRPr lang="en-US">
              <a:ea typeface="Source Sans Pro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>
                <a:cs typeface="Arial"/>
              </a:rPr>
              <a:t>Trailer grantees will be required to implement at least one defensible space and/or home hardening event utilizing the trailer.</a:t>
            </a:r>
            <a:endParaRPr lang="en-US"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24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7F1F-2927-90D8-5B38-2329F403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LISTOS! REQUIREMENTS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FF12-D71B-D4A5-BE31-7676429E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983" y="2246795"/>
            <a:ext cx="5924165" cy="398621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To ensure subgrantees meet deliverables, a CFSC grant specialist will provide technical assistance for data collection and grants management to </a:t>
            </a:r>
            <a:r>
              <a:rPr lang="en-US" err="1"/>
              <a:t>subawardees</a:t>
            </a:r>
            <a:r>
              <a:rPr lang="en-US"/>
              <a:t> during pre-application period, post-award webinar, and through ongoing support as needed.</a:t>
            </a:r>
          </a:p>
        </p:txBody>
      </p:sp>
      <p:pic>
        <p:nvPicPr>
          <p:cNvPr id="4" name="Picture 3" descr="Technical Support - ITS LLC">
            <a:extLst>
              <a:ext uri="{FF2B5EF4-FFF2-40B4-BE49-F238E27FC236}">
                <a16:creationId xmlns:a16="http://schemas.microsoft.com/office/drawing/2014/main" id="{1744FD05-0925-E446-28BA-8863427AC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48" y="2566220"/>
            <a:ext cx="3521579" cy="2265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77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7F1F-2927-90D8-5B38-2329F403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LISTOS! REQUIREMENTS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FF12-D71B-D4A5-BE31-7676429E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982" y="2246795"/>
            <a:ext cx="7625147" cy="398621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Technical assistance and training for programmatic activities (including education, training, planning, and capacity building) to be provided by Regional Coordinators and Outreach &amp; Communications staff through training webinars, quarterly subgrantee meetings, site visits (1 per grantee), and ongoing support as needed based on programmatic performance.</a:t>
            </a:r>
          </a:p>
        </p:txBody>
      </p:sp>
      <p:pic>
        <p:nvPicPr>
          <p:cNvPr id="4" name="Picture 3" descr="Priority EVE Technical Support">
            <a:extLst>
              <a:ext uri="{FF2B5EF4-FFF2-40B4-BE49-F238E27FC236}">
                <a16:creationId xmlns:a16="http://schemas.microsoft.com/office/drawing/2014/main" id="{5DC5CB8A-0C99-496F-75CC-98C6B3E89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067" y="3707659"/>
            <a:ext cx="2197901" cy="2248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618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4F7B-F3B0-EE17-67CB-1F67FA55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LISTOS! REQUIREMENTS AND EXPECTATIONS</a:t>
            </a:r>
          </a:p>
        </p:txBody>
      </p:sp>
      <p:pic>
        <p:nvPicPr>
          <p:cNvPr id="4" name="Picture 3" descr="Successful Cooperation of Diverse Business People Stock Image - Image of confident, colleague ...">
            <a:extLst>
              <a:ext uri="{FF2B5EF4-FFF2-40B4-BE49-F238E27FC236}">
                <a16:creationId xmlns:a16="http://schemas.microsoft.com/office/drawing/2014/main" id="{40286EEE-B9D9-E4AC-FC28-C230C35E1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81" y="2843980"/>
            <a:ext cx="3713306" cy="1856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6754B-BB89-DBE9-2CB0-B73EE152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982" y="2246795"/>
            <a:ext cx="5933999" cy="398621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Through ongoing communication and coordination of subgrantees by the CFSC regional coordinators , CFSC will work with the communities to identify existing gaps for diverse and vulnerable populations on disaster preparedness and propose solutions to strengthen local emergency plans accordingly.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B859-A278-ED71-2DAF-44DC4933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 ANSWERS!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F71E2-C0BC-C380-E6D0-9595E9C2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982" y="2246795"/>
            <a:ext cx="8313405" cy="35542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>
                <a:ea typeface="Source Sans Pro"/>
                <a:cs typeface="Arial"/>
              </a:rPr>
              <a:t>For further programmatic questions please reach out to Thomas Shumaker, LISTOS Grant Specialist </a:t>
            </a:r>
          </a:p>
          <a:p>
            <a:pPr marL="0" indent="0">
              <a:buNone/>
            </a:pPr>
            <a:endParaRPr lang="en-US" sz="4000">
              <a:ea typeface="Source Sans Pro"/>
              <a:cs typeface="Arial"/>
            </a:endParaRPr>
          </a:p>
          <a:p>
            <a:pPr marL="0" indent="0" algn="ctr">
              <a:buNone/>
            </a:pPr>
            <a:r>
              <a:rPr lang="en-US" sz="4000">
                <a:ea typeface="Source Sans Pro"/>
                <a:cs typeface="Arial"/>
              </a:rPr>
              <a:t>Or our Regional Coordinators: </a:t>
            </a:r>
          </a:p>
          <a:p>
            <a:pPr marL="0" indent="0" algn="ctr">
              <a:buNone/>
            </a:pPr>
            <a:r>
              <a:rPr lang="en-US" sz="4000">
                <a:ea typeface="Source Sans Pro"/>
                <a:cs typeface="Arial"/>
              </a:rPr>
              <a:t>Britney, Brooke, or Mike</a:t>
            </a:r>
            <a:endParaRPr lang="en-US" sz="4000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1917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531F-3C87-BD11-6384-58DA68B3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86D43-A354-C88F-D18E-200A49EE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246795"/>
            <a:ext cx="8915399" cy="3986213"/>
          </a:xfrm>
        </p:spPr>
        <p:txBody>
          <a:bodyPr/>
          <a:lstStyle/>
          <a:p>
            <a:r>
              <a:rPr lang="en-US" sz="3200" err="1"/>
              <a:t>Listos</a:t>
            </a:r>
            <a:r>
              <a:rPr lang="en-US" sz="3200"/>
              <a:t> Program Updates</a:t>
            </a:r>
          </a:p>
          <a:p>
            <a:pPr lvl="1"/>
            <a:r>
              <a:rPr lang="en-US" sz="2800"/>
              <a:t>2023 Opportunity - Clearinghouse</a:t>
            </a:r>
          </a:p>
          <a:p>
            <a:pPr lvl="1"/>
            <a:r>
              <a:rPr lang="en-US" sz="2800"/>
              <a:t>2021 Review – RC’s &amp; Past grantees</a:t>
            </a:r>
          </a:p>
          <a:p>
            <a:r>
              <a:rPr lang="en-US" sz="3200"/>
              <a:t>Equipment &amp; Outreach </a:t>
            </a:r>
          </a:p>
          <a:p>
            <a:pPr lvl="1"/>
            <a:r>
              <a:rPr lang="en-US" sz="2800"/>
              <a:t>Safety</a:t>
            </a:r>
          </a:p>
          <a:p>
            <a:pPr lvl="1"/>
            <a:r>
              <a:rPr lang="en-US" sz="2800"/>
              <a:t>Outreach mini teach</a:t>
            </a:r>
          </a:p>
          <a:p>
            <a:r>
              <a:rPr lang="en-US" sz="3200"/>
              <a:t>Facilitated discussion 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639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8510-FBD0-FFEA-DBF0-B43B1246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CFSC CLEARINGHOUSE INTRODUCTION </a:t>
            </a:r>
          </a:p>
        </p:txBody>
      </p:sp>
      <p:pic>
        <p:nvPicPr>
          <p:cNvPr id="5" name="Picture 5" descr="A picture containing human face, person, smile, clothing&#10;&#10;Description automatically generated">
            <a:extLst>
              <a:ext uri="{FF2B5EF4-FFF2-40B4-BE49-F238E27FC236}">
                <a16:creationId xmlns:a16="http://schemas.microsoft.com/office/drawing/2014/main" id="{E63079B6-404A-41D2-3419-3A298919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003" y="3430844"/>
            <a:ext cx="2802195" cy="2802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B66B8-8F06-E6E6-1C08-18B80A102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338" y="2026059"/>
            <a:ext cx="9430995" cy="41314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ea typeface="Source Sans Pro"/>
                <a:cs typeface="Arial"/>
              </a:rPr>
              <a:t>Thomas Shumaker</a:t>
            </a:r>
          </a:p>
          <a:p>
            <a:pPr marL="0" indent="0">
              <a:buNone/>
            </a:pPr>
            <a:r>
              <a:rPr lang="en-US" i="1">
                <a:ea typeface="Source Sans Pro"/>
                <a:cs typeface="Arial"/>
              </a:rPr>
              <a:t>Staff Grants Specialist</a:t>
            </a:r>
          </a:p>
          <a:p>
            <a:pPr marL="0" indent="0">
              <a:buNone/>
            </a:pPr>
            <a:r>
              <a:rPr lang="en-US">
                <a:ea typeface="Source Sans Pro"/>
                <a:cs typeface="Arial"/>
                <a:hlinkClick r:id="rId4"/>
              </a:rPr>
              <a:t>Tshumaker@cafiresafecouncil.org</a:t>
            </a:r>
          </a:p>
          <a:p>
            <a:pPr lvl="5"/>
            <a:endParaRPr lang="en-US">
              <a:ea typeface="Source Sans Pro"/>
              <a:cs typeface="Arial"/>
            </a:endParaRPr>
          </a:p>
          <a:p>
            <a:pPr marL="3313113" lvl="5"/>
            <a:endParaRPr lang="en-US">
              <a:ea typeface="Source Sans Pro"/>
              <a:cs typeface="Arial"/>
            </a:endParaRPr>
          </a:p>
          <a:p>
            <a:pPr marL="3313113" lvl="6"/>
            <a:r>
              <a:rPr lang="en-US" sz="2800">
                <a:ea typeface="Source Sans Pro"/>
                <a:cs typeface="Arial"/>
              </a:rPr>
              <a:t>Has been with CFSC since 2020</a:t>
            </a:r>
          </a:p>
          <a:p>
            <a:pPr marL="3313113" lvl="6"/>
            <a:r>
              <a:rPr lang="en-US" sz="2800">
                <a:ea typeface="Source Sans Pro"/>
                <a:cs typeface="Arial"/>
              </a:rPr>
              <a:t>Has a background in federal, state, and locally funded grants and the field of  history.</a:t>
            </a:r>
          </a:p>
          <a:p>
            <a:pPr marL="3313113" lvl="6"/>
            <a:r>
              <a:rPr lang="en-US" sz="2800">
                <a:ea typeface="Source Sans Pro"/>
                <a:cs typeface="Arial"/>
              </a:rPr>
              <a:t>Lives in Davis, CA, with his son, Alexander (8), an aquarium, and two guinea pigs.</a:t>
            </a:r>
          </a:p>
        </p:txBody>
      </p:sp>
    </p:spTree>
    <p:extLst>
      <p:ext uri="{BB962C8B-B14F-4D97-AF65-F5344CB8AC3E}">
        <p14:creationId xmlns:p14="http://schemas.microsoft.com/office/powerpoint/2010/main" val="182070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1D66-FD2C-D786-15FB-930FC27A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CFSC / LISTOS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6747-321D-7779-31CE-5D661F84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2246795"/>
            <a:ext cx="10075605" cy="3986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>
                <a:cs typeface="Arial"/>
              </a:rPr>
              <a:t>California Fire Safe Council partners with LISTOS California to Launch "Outreach Toolkits &amp; Trailers Program" for Wildfire Preparedness in high-risk communities across California</a:t>
            </a:r>
          </a:p>
        </p:txBody>
      </p:sp>
      <p:pic>
        <p:nvPicPr>
          <p:cNvPr id="4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1537546-6439-39F1-02F8-4E9282FE0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662" y="3504504"/>
            <a:ext cx="4850675" cy="27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7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8510-FBD0-FFEA-DBF0-B43B1246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CFSC CLEARINGHOUSE INTRODUCTION </a:t>
            </a:r>
          </a:p>
        </p:txBody>
      </p:sp>
      <p:pic>
        <p:nvPicPr>
          <p:cNvPr id="5" name="Picture 5" descr="A picture containing human face, person, smile, clothing&#10;&#10;Description automatically generated">
            <a:extLst>
              <a:ext uri="{FF2B5EF4-FFF2-40B4-BE49-F238E27FC236}">
                <a16:creationId xmlns:a16="http://schemas.microsoft.com/office/drawing/2014/main" id="{E63079B6-404A-41D2-3419-3A298919D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09" y="3940997"/>
            <a:ext cx="2344597" cy="234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B66B8-8F06-E6E6-1C08-18B80A102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08" y="2521642"/>
            <a:ext cx="5398245" cy="363586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>
                <a:ea typeface="Source Sans Pro"/>
                <a:cs typeface="Arial"/>
              </a:rPr>
              <a:t>Thomas Shumaker</a:t>
            </a:r>
          </a:p>
          <a:p>
            <a:pPr marL="0" indent="0">
              <a:buNone/>
            </a:pPr>
            <a:r>
              <a:rPr lang="en-US" i="1">
                <a:ea typeface="Source Sans Pro"/>
                <a:cs typeface="Arial"/>
              </a:rPr>
              <a:t>Staff Grants Specialist</a:t>
            </a:r>
          </a:p>
          <a:p>
            <a:pPr marL="0" indent="0">
              <a:buNone/>
            </a:pPr>
            <a:r>
              <a:rPr lang="en-US">
                <a:ea typeface="Source Sans Pro"/>
                <a:cs typeface="Arial"/>
                <a:hlinkClick r:id="rId5"/>
              </a:rPr>
              <a:t>Tshumaker@cafiresafecouncil.org</a:t>
            </a:r>
          </a:p>
          <a:p>
            <a:pPr lvl="5"/>
            <a:endParaRPr lang="en-US">
              <a:ea typeface="Source Sans Pro"/>
              <a:cs typeface="Arial"/>
            </a:endParaRPr>
          </a:p>
          <a:p>
            <a:pPr lvl="5"/>
            <a:endParaRPr lang="en-US">
              <a:ea typeface="Source Sans Pro"/>
              <a:cs typeface="Arial"/>
            </a:endParaRPr>
          </a:p>
          <a:p>
            <a:pPr marL="2625725" lvl="6"/>
            <a:r>
              <a:rPr lang="en-US" sz="1900">
                <a:ea typeface="Source Sans Pro"/>
                <a:cs typeface="Arial"/>
              </a:rPr>
              <a:t>Has been with CFSC since 2020</a:t>
            </a:r>
          </a:p>
          <a:p>
            <a:pPr marL="2625725" lvl="6"/>
            <a:r>
              <a:rPr lang="en-US" sz="1900">
                <a:ea typeface="Source Sans Pro"/>
                <a:cs typeface="Arial"/>
              </a:rPr>
              <a:t>Has a background in federal, state, and locally funded grants and the field of  history.</a:t>
            </a:r>
          </a:p>
          <a:p>
            <a:pPr marL="2625725" lvl="6"/>
            <a:r>
              <a:rPr lang="en-US" sz="1900">
                <a:ea typeface="Source Sans Pro"/>
                <a:cs typeface="Arial"/>
              </a:rPr>
              <a:t>Lives in Davis, CA, with his son, Alexander (8), an aquarium, and two guinea pigs.</a:t>
            </a:r>
          </a:p>
        </p:txBody>
      </p:sp>
      <p:pic>
        <p:nvPicPr>
          <p:cNvPr id="6" name="Picture 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8D40E1C-24FA-7E56-428B-566286219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21" y="2039437"/>
            <a:ext cx="2344597" cy="234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6779E7-AC4C-9DB9-4C6E-070A57F245B6}"/>
              </a:ext>
            </a:extLst>
          </p:cNvPr>
          <p:cNvSpPr txBox="1">
            <a:spLocks/>
          </p:cNvSpPr>
          <p:nvPr/>
        </p:nvSpPr>
        <p:spPr>
          <a:xfrm>
            <a:off x="6263847" y="1888440"/>
            <a:ext cx="5304711" cy="4397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1938" lvl="6"/>
            <a:r>
              <a:rPr lang="en-US">
                <a:ea typeface="Source Sans Pro"/>
                <a:cs typeface="Arial"/>
              </a:rPr>
              <a:t>Has been with CFSC since 2004</a:t>
            </a:r>
          </a:p>
          <a:p>
            <a:pPr marL="2801938" lvl="6"/>
            <a:r>
              <a:rPr lang="en-US">
                <a:ea typeface="Source Sans Pro"/>
                <a:cs typeface="Arial"/>
              </a:rPr>
              <a:t>Lives in Sutter Creek, CA on her flower farm with her husband, two kids, and goats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ea typeface="Source Sans Pro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ea typeface="Source Sans Pro"/>
              <a:cs typeface="Arial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>
                <a:ea typeface="Source Sans Pro"/>
                <a:cs typeface="Arial"/>
              </a:rPr>
              <a:t>Amber Gardner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i="1">
                <a:ea typeface="Source Sans Pro"/>
                <a:cs typeface="Arial"/>
              </a:rPr>
              <a:t>Clearinghouse Manager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>
                <a:ea typeface="Source Sans Pro"/>
                <a:cs typeface="Arial"/>
                <a:hlinkClick r:id="rId7"/>
              </a:rPr>
              <a:t>agardner@cafiresafecounil.org</a:t>
            </a:r>
            <a:endParaRPr lang="en-US" sz="2400"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9306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8BD9-21A8-B10F-91A8-31EB16C4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TRAILER AND STIPEND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E58D6-6663-8F63-AD31-1E1C26CB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Arial"/>
              </a:rPr>
              <a:t>Trailers will be both cache for: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cs typeface="Arial"/>
              </a:rPr>
              <a:t>Wildfire preparedness projects in home hardening and defensible space.</a:t>
            </a:r>
            <a:endParaRPr lang="en-US">
              <a:ea typeface="Source Sans Pro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>
                <a:cs typeface="Arial"/>
              </a:rPr>
              <a:t>Storage for outreach materials, including: 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cs typeface="Arial"/>
              </a:rPr>
              <a:t>The LISTOS California Program Materials; </a:t>
            </a:r>
            <a:endParaRPr lang="en-US">
              <a:ea typeface="Source Sans Pro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>
                <a:cs typeface="Arial"/>
              </a:rPr>
              <a:t>CFSC brochures on Home Hardening, Defensible Space, and other wildfire preparedness material; </a:t>
            </a:r>
            <a:endParaRPr lang="en-US">
              <a:ea typeface="Source Sans Pro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>
                <a:cs typeface="Arial"/>
              </a:rPr>
              <a:t>outreach supplies, such as folding table, bin for supplies, folding chairs, and signage.</a:t>
            </a:r>
            <a:endParaRPr lang="en-US">
              <a:ea typeface="Source Sans Pro"/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6E59C-95F7-570E-DE9C-1F9C407C2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6" y="867644"/>
            <a:ext cx="3756963" cy="158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1478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8B94-49A2-9F12-7410-B047A98A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TOOLKIT AND STIPEND</a:t>
            </a:r>
          </a:p>
        </p:txBody>
      </p:sp>
      <p:pic>
        <p:nvPicPr>
          <p:cNvPr id="4" name="Picture 3" descr="Toolkit - Discover Your Solutions LLC">
            <a:extLst>
              <a:ext uri="{FF2B5EF4-FFF2-40B4-BE49-F238E27FC236}">
                <a16:creationId xmlns:a16="http://schemas.microsoft.com/office/drawing/2014/main" id="{5877FF71-1E3F-8985-C106-934B3924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197" y="857250"/>
            <a:ext cx="2524432" cy="1893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C00ED-981E-C644-F4AD-A7285E8FE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982" y="2222090"/>
            <a:ext cx="7320347" cy="4010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Subgrantees will be provided with outreach kits that: </a:t>
            </a:r>
            <a:endParaRPr lang="en-US"/>
          </a:p>
          <a:p>
            <a:pPr lvl="1"/>
            <a:r>
              <a:rPr lang="en-US">
                <a:cs typeface="Arial"/>
              </a:rPr>
              <a:t>Implement outreach and education</a:t>
            </a:r>
            <a:endParaRPr lang="en-US">
              <a:ea typeface="Source Sans Pro"/>
              <a:cs typeface="Arial"/>
            </a:endParaRPr>
          </a:p>
          <a:p>
            <a:pPr lvl="1"/>
            <a:r>
              <a:rPr lang="en-US">
                <a:cs typeface="Arial"/>
              </a:rPr>
              <a:t>Help with training activities for wildfire disaster preparedness, response, recovery, and mitigation. </a:t>
            </a:r>
            <a:endParaRPr lang="en-US">
              <a:ea typeface="Source Sans Pro"/>
            </a:endParaRPr>
          </a:p>
          <a:p>
            <a:r>
              <a:rPr lang="en-US">
                <a:cs typeface="Arial"/>
                <a:hlinkClick r:id="rId5"/>
              </a:rPr>
              <a:t>LISTOS California </a:t>
            </a:r>
            <a:r>
              <a:rPr lang="en-US">
                <a:cs typeface="Arial"/>
              </a:rPr>
              <a:t>Program Materials </a:t>
            </a:r>
            <a:endParaRPr lang="en-US">
              <a:ea typeface="+mn-lt"/>
              <a:cs typeface="Arial"/>
            </a:endParaRPr>
          </a:p>
          <a:p>
            <a:pPr lvl="1"/>
            <a:r>
              <a:rPr lang="en-US">
                <a:cs typeface="Arial"/>
              </a:rPr>
              <a:t>Training by CFSC on how to implement their preparedness efforts</a:t>
            </a:r>
          </a:p>
          <a:p>
            <a:pPr lvl="1"/>
            <a:r>
              <a:rPr lang="en-US">
                <a:cs typeface="Arial"/>
                <a:hlinkClick r:id="rId6"/>
              </a:rPr>
              <a:t>Listos Disaster Readiness Brochures</a:t>
            </a:r>
            <a:r>
              <a:rPr lang="en-US">
                <a:cs typeface="Arial"/>
              </a:rPr>
              <a:t> available for order on our </a:t>
            </a:r>
            <a:r>
              <a:rPr lang="en-US">
                <a:cs typeface="Arial"/>
                <a:hlinkClick r:id="rId7"/>
              </a:rPr>
              <a:t>website</a:t>
            </a:r>
            <a:r>
              <a:rPr lang="en-US">
                <a:cs typeface="Arial"/>
              </a:rPr>
              <a:t> in 5 languages</a:t>
            </a:r>
          </a:p>
        </p:txBody>
      </p:sp>
    </p:spTree>
    <p:extLst>
      <p:ext uri="{BB962C8B-B14F-4D97-AF65-F5344CB8AC3E}">
        <p14:creationId xmlns:p14="http://schemas.microsoft.com/office/powerpoint/2010/main" val="36971264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1D66-FD2C-D786-15FB-930FC27A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CFSC / LISTOS</a:t>
            </a:r>
            <a:br>
              <a:rPr lang="en-US"/>
            </a:br>
            <a:r>
              <a:rPr lang="en-US" sz="2000" b="0">
                <a:ea typeface="+mj-lt"/>
                <a:cs typeface="+mj-lt"/>
              </a:rPr>
              <a:t>CAL OES/</a:t>
            </a:r>
            <a:r>
              <a:rPr lang="en-US" sz="2000" b="0">
                <a:solidFill>
                  <a:srgbClr val="0070C0"/>
                </a:solidFill>
                <a:cs typeface="Segoe UI"/>
                <a:hlinkClick r:id="rId3"/>
              </a:rPr>
              <a:t>LISTOS</a:t>
            </a:r>
            <a:r>
              <a:rPr lang="en-US" sz="2000" b="0">
                <a:ea typeface="+mj-lt"/>
                <a:cs typeface="+mj-lt"/>
              </a:rPr>
              <a:t> RESOURCES </a:t>
            </a:r>
            <a:br>
              <a:rPr lang="en-US" sz="2000" b="0">
                <a:ea typeface="+mj-lt"/>
                <a:cs typeface="+mj-lt"/>
              </a:rPr>
            </a:br>
            <a:r>
              <a:rPr lang="en-US" sz="2000" b="0">
                <a:ea typeface="+mj-lt"/>
                <a:cs typeface="+mj-lt"/>
              </a:rPr>
              <a:t>LISTOS California has free materials in many languages that you can use and share to promote disaster preparedness in your home and community.</a:t>
            </a:r>
            <a:endParaRPr lang="en-US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4A269-E2FA-2723-ADF0-92B4843F8639}"/>
              </a:ext>
            </a:extLst>
          </p:cNvPr>
          <p:cNvSpPr txBox="1"/>
          <p:nvPr/>
        </p:nvSpPr>
        <p:spPr>
          <a:xfrm>
            <a:off x="1564432" y="2489745"/>
            <a:ext cx="5278820" cy="3112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4"/>
              </a:rPr>
              <a:t>Pack a Go bag Activity with Bookmark</a:t>
            </a:r>
            <a:endParaRPr lang="en-US" sz="1600"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4"/>
              </a:rPr>
              <a:t>Disaster puzzle / Memory game</a:t>
            </a:r>
            <a:r>
              <a:rPr lang="en-US" sz="1600">
                <a:cs typeface="Arial"/>
              </a:rPr>
              <a:t>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4"/>
              </a:rPr>
              <a:t>Quick Guide to Extreme Heat</a:t>
            </a:r>
            <a:endParaRPr lang="en-US" sz="1600"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4"/>
              </a:rPr>
              <a:t>Quick guide to Power Outages</a:t>
            </a:r>
            <a:endParaRPr lang="en-US" sz="1600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4"/>
              </a:rPr>
              <a:t>Quick Guide to Wildfire Smoke</a:t>
            </a:r>
            <a:endParaRPr lang="en-US" sz="1600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4"/>
              </a:rPr>
              <a:t>Stay Safe after a Wildfire</a:t>
            </a:r>
            <a:r>
              <a:rPr lang="en-US" sz="1600">
                <a:cs typeface="Arial"/>
              </a:rPr>
              <a:t>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4"/>
              </a:rPr>
              <a:t>Stay Safe After a Power Outage</a:t>
            </a:r>
            <a:endParaRPr lang="en-US" sz="1600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4"/>
              </a:rPr>
              <a:t>Summer of Safety –Stay Safe in a Wildfire</a:t>
            </a:r>
            <a:endParaRPr lang="en-US" sz="1600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4"/>
              </a:rPr>
              <a:t>Summer of Safety- Stay safe in Wildfire Smoke</a:t>
            </a:r>
            <a:endParaRPr lang="en-US" sz="1600">
              <a:cs typeface="Arial"/>
            </a:endParaRPr>
          </a:p>
        </p:txBody>
      </p:sp>
      <p:pic>
        <p:nvPicPr>
          <p:cNvPr id="4" name="Picture 3" descr="A logo with a bear and a star&#10;&#10;Description automatically generated">
            <a:extLst>
              <a:ext uri="{FF2B5EF4-FFF2-40B4-BE49-F238E27FC236}">
                <a16:creationId xmlns:a16="http://schemas.microsoft.com/office/drawing/2014/main" id="{5EF1D523-CAB4-3982-D4E6-8B8FBCE18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16" y="3820878"/>
            <a:ext cx="2332704" cy="2332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2DE6D1-5FC5-D693-498F-175468C9DD56}"/>
              </a:ext>
            </a:extLst>
          </p:cNvPr>
          <p:cNvSpPr txBox="1"/>
          <p:nvPr/>
        </p:nvSpPr>
        <p:spPr>
          <a:xfrm>
            <a:off x="6096000" y="2489745"/>
            <a:ext cx="4816760" cy="26622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6"/>
              </a:rPr>
              <a:t>5 Steps to Preparedness Coloring sheet</a:t>
            </a:r>
            <a:endParaRPr lang="en-US" sz="1600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" action="ppaction://noaction"/>
              </a:rPr>
              <a:t>Personal Documents Checklist</a:t>
            </a:r>
            <a:endParaRPr lang="en-US" sz="1600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6"/>
              </a:rPr>
              <a:t>California Wildfire Preparedness Social Media Toolkit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" action="ppaction://noaction"/>
              </a:rPr>
              <a:t>Disaster Recovery Resources Guide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1600" b="1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cs typeface="Arial"/>
              </a:rPr>
              <a:t>There Are Videos Too!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0070C0"/>
                </a:solidFill>
                <a:cs typeface="Arial"/>
                <a:hlinkClick r:id="rId7"/>
              </a:rPr>
              <a:t>LISTOS Videos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9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CB9E-9EA7-23E4-24C4-4FCBD4EF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LISTOS TRAILERS PROJECTS </a:t>
            </a:r>
          </a:p>
        </p:txBody>
      </p:sp>
      <p:pic>
        <p:nvPicPr>
          <p:cNvPr id="4" name="Picture 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AF0ACCB-8CCB-3E56-9866-8F8C4DF71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22" t="2730" b="3949"/>
          <a:stretch/>
        </p:blipFill>
        <p:spPr>
          <a:xfrm>
            <a:off x="3812584" y="1828800"/>
            <a:ext cx="4566832" cy="4328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826227"/>
      </p:ext>
    </p:extLst>
  </p:cSld>
  <p:clrMapOvr>
    <a:masterClrMapping/>
  </p:clrMapOvr>
</p:sld>
</file>

<file path=ppt/theme/theme1.xml><?xml version="1.0" encoding="utf-8"?>
<a:theme xmlns:a="http://schemas.openxmlformats.org/drawingml/2006/main" name="CFSC PowerPoint">
  <a:themeElements>
    <a:clrScheme name="CFSC Style">
      <a:dk1>
        <a:sysClr val="windowText" lastClr="000000"/>
      </a:dk1>
      <a:lt1>
        <a:sysClr val="window" lastClr="FFFFFF"/>
      </a:lt1>
      <a:dk2>
        <a:srgbClr val="41454A"/>
      </a:dk2>
      <a:lt2>
        <a:srgbClr val="D0CAC3"/>
      </a:lt2>
      <a:accent1>
        <a:srgbClr val="006C4B"/>
      </a:accent1>
      <a:accent2>
        <a:srgbClr val="FFB547"/>
      </a:accent2>
      <a:accent3>
        <a:srgbClr val="6F7B81"/>
      </a:accent3>
      <a:accent4>
        <a:srgbClr val="852428"/>
      </a:accent4>
      <a:accent5>
        <a:srgbClr val="72C0B4"/>
      </a:accent5>
      <a:accent6>
        <a:srgbClr val="C1D0C6"/>
      </a:accent6>
      <a:hlink>
        <a:srgbClr val="0070C0"/>
      </a:hlink>
      <a:folHlink>
        <a:srgbClr val="954F72"/>
      </a:folHlink>
    </a:clrScheme>
    <a:fontScheme name="CFSC Font">
      <a:majorFont>
        <a:latin typeface="Barlow Semi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SC PowerPoint" id="{4B2784EB-69B5-441D-9D0E-235B74D9A938}" vid="{8EDDBBAD-E80B-4069-A042-28B27784D8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80D9750284540ACB033D1FB7FB787" ma:contentTypeVersion="17" ma:contentTypeDescription="Create a new document." ma:contentTypeScope="" ma:versionID="784ed8071ed8d5d45b3068d205ee7401">
  <xsd:schema xmlns:xsd="http://www.w3.org/2001/XMLSchema" xmlns:xs="http://www.w3.org/2001/XMLSchema" xmlns:p="http://schemas.microsoft.com/office/2006/metadata/properties" xmlns:ns2="3a1d93ef-aa73-4fe1-8043-53b3fb77ec5b" xmlns:ns3="4e4cb07c-5e66-4193-b465-2ff3df245b00" targetNamespace="http://schemas.microsoft.com/office/2006/metadata/properties" ma:root="true" ma:fieldsID="1c4b9fd2b38625a05b511d5acd6f5d2c" ns2:_="" ns3:_="">
    <xsd:import namespace="3a1d93ef-aa73-4fe1-8043-53b3fb77ec5b"/>
    <xsd:import namespace="4e4cb07c-5e66-4193-b465-2ff3df245b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d93ef-aa73-4fe1-8043-53b3fb77ec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8bb4ff-ef17-4e52-b6c3-ee115d30fd23}" ma:internalName="TaxCatchAll" ma:showField="CatchAllData" ma:web="3a1d93ef-aa73-4fe1-8043-53b3fb77e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cb07c-5e66-4193-b465-2ff3df245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775a0ba-8bc4-4af0-98fb-018d2e36fe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1d93ef-aa73-4fe1-8043-53b3fb77ec5b" xsi:nil="true"/>
    <lcf76f155ced4ddcb4097134ff3c332f xmlns="4e4cb07c-5e66-4193-b465-2ff3df245b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609EC9-F3AF-4BB9-8429-6B5837753C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7FC14-635A-4E76-860A-859067358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1d93ef-aa73-4fe1-8043-53b3fb77ec5b"/>
    <ds:schemaRef ds:uri="4e4cb07c-5e66-4193-b465-2ff3df245b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3A38CE-CFED-4B36-B964-45E249949286}">
  <ds:schemaRefs>
    <ds:schemaRef ds:uri="24e37d54-14f5-41b6-aa01-6c021db26f6f"/>
    <ds:schemaRef ds:uri="3a1d93ef-aa73-4fe1-8043-53b3fb77ec5b"/>
    <ds:schemaRef ds:uri="4e4cb07c-5e66-4193-b465-2ff3df245b00"/>
    <ds:schemaRef ds:uri="c5d4d4e8-4b22-4a5a-857b-086eea47bc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CFSC PowerPoint</Template>
  <TotalTime>0</TotalTime>
  <Words>982</Words>
  <Application>Microsoft Office PowerPoint</Application>
  <PresentationFormat>Widescreen</PresentationFormat>
  <Paragraphs>144</Paragraphs>
  <Slides>19</Slides>
  <Notes>14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CFSC PowerPoint</vt:lpstr>
      <vt:lpstr>Office Theme</vt:lpstr>
      <vt:lpstr>EQUIPMENT &amp; OUTREACH</vt:lpstr>
      <vt:lpstr>AGENDA</vt:lpstr>
      <vt:lpstr>CFSC CLEARINGHOUSE INTRODUCTION </vt:lpstr>
      <vt:lpstr>CFSC / LISTOS</vt:lpstr>
      <vt:lpstr>CFSC CLEARINGHOUSE INTRODUCTION </vt:lpstr>
      <vt:lpstr>TRAILER AND STIPEND</vt:lpstr>
      <vt:lpstr>TOOLKIT AND STIPEND</vt:lpstr>
      <vt:lpstr>CFSC / LISTOS CAL OES/LISTOS RESOURCES  LISTOS California has free materials in many languages that you can use and share to promote disaster preparedness in your home and community.</vt:lpstr>
      <vt:lpstr>LISTOS TRAILERS PROJECTS </vt:lpstr>
      <vt:lpstr>HOME HARDENING &amp; DEFENSIBLE SPACE</vt:lpstr>
      <vt:lpstr>VEHICLES AND EQUIPMENT SAFETY</vt:lpstr>
      <vt:lpstr>OUTREACH MINI TEACH </vt:lpstr>
      <vt:lpstr>EQUIPMENT &amp; PROGRAM DISCUSSION</vt:lpstr>
      <vt:lpstr>LISTOS! REQUIREMENTS AND EXPECTATIONS</vt:lpstr>
      <vt:lpstr>LISTOS! REQUIREMENTS AND EXPECTATIONS</vt:lpstr>
      <vt:lpstr>LISTOS! REQUIREMENTS AND EXPECTATIONS</vt:lpstr>
      <vt:lpstr>LISTOS! REQUIREMENTS AND EXPECTATIONS</vt:lpstr>
      <vt:lpstr>LISTOS! REQUIREMENTS AND EXPECTATIONS</vt:lpstr>
      <vt:lpstr>QUESTIONS? ANSWERS!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 Joyner</dc:creator>
  <cp:lastModifiedBy>Sara Kniss</cp:lastModifiedBy>
  <cp:revision>3</cp:revision>
  <dcterms:created xsi:type="dcterms:W3CDTF">2020-12-28T22:41:16Z</dcterms:created>
  <dcterms:modified xsi:type="dcterms:W3CDTF">2023-08-31T23:39:40Z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0x010100C3580D9750284540ACB033D1FB7FB787</vt:lpwstr>
  </property>
  <property fmtid="{D5CDD505-2E9C-101B-9397-08002B2CF9AE}" pid="3" name="MediaServiceImageTags">
    <vt:lpwstr/>
  </property>
</Properties>
</file>